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68" r:id="rId3"/>
    <p:sldId id="257" r:id="rId4"/>
    <p:sldId id="267" r:id="rId5"/>
    <p:sldId id="258" r:id="rId6"/>
    <p:sldId id="264" r:id="rId7"/>
    <p:sldId id="259" r:id="rId8"/>
    <p:sldId id="263" r:id="rId9"/>
    <p:sldId id="265" r:id="rId10"/>
    <p:sldId id="260"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3" d="100"/>
          <a:sy n="103" d="100"/>
        </p:scale>
        <p:origin x="-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2.xml"/><Relationship Id="rId7" Type="http://schemas.openxmlformats.org/officeDocument/2006/relationships/slide" Target="slides/slide5.xml"/><Relationship Id="rId11"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 Target="slides/slide4.xml"/><Relationship Id="rId16" Type="http://schemas.openxmlformats.org/officeDocument/2006/relationships/viewProps" Target="viewProps.xml"/><Relationship Id="rId8" Type="http://schemas.openxmlformats.org/officeDocument/2006/relationships/slide" Target="slides/slide6.xml"/><Relationship Id="rId13" Type="http://schemas.openxmlformats.org/officeDocument/2006/relationships/notesMaster" Target="notesMasters/notesMaster1.xml"/><Relationship Id="rId10" Type="http://schemas.openxmlformats.org/officeDocument/2006/relationships/slide" Target="slides/slide8.xml"/><Relationship Id="rId5" Type="http://schemas.openxmlformats.org/officeDocument/2006/relationships/slide" Target="slides/slide3.xml"/><Relationship Id="rId1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9" Type="http://schemas.openxmlformats.org/officeDocument/2006/relationships/slide" Target="slides/slide7.xml"/><Relationship Id="rId3" Type="http://schemas.openxmlformats.org/officeDocument/2006/relationships/slide" Target="slides/slid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E35F58-D54F-7042-B9FF-C15F8FA0C75A}" type="datetimeFigureOut">
              <a:rPr lang="en-US" smtClean="0"/>
              <a:t>5/1/12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6251C-00F6-914F-AEAC-B168C5AC4E53}" type="slidenum">
              <a:rPr lang="en-US" smtClean="0"/>
              <a:t>‹#›</a:t>
            </a:fld>
            <a:endParaRPr lang="en-US"/>
          </a:p>
        </p:txBody>
      </p:sp>
    </p:spTree>
    <p:extLst>
      <p:ext uri="{BB962C8B-B14F-4D97-AF65-F5344CB8AC3E}">
        <p14:creationId xmlns:p14="http://schemas.microsoft.com/office/powerpoint/2010/main" val="2230102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1</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10</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2</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3</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4</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5</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6</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7</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8</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3923-A760-C34F-B133-4373054140B6}" type="slidenum">
              <a:rPr lang="en-GB"/>
              <a:pPr/>
              <a:t>9</a:t>
            </a:fld>
            <a:endParaRPr lang="en-GB"/>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1024B1-37EB-4314-A9F5-7BE032FC8F6A}" type="datetimeFigureOut">
              <a:rPr lang="en-US" smtClean="0"/>
              <a:t>5/1/12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024B1-37EB-4314-A9F5-7BE032FC8F6A}" type="datetimeFigureOut">
              <a:rPr lang="en-US" smtClean="0"/>
              <a:t>5/1/12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024B1-37EB-4314-A9F5-7BE032FC8F6A}" type="datetimeFigureOut">
              <a:rPr lang="en-US" smtClean="0"/>
              <a:t>5/1/12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024B1-37EB-4314-A9F5-7BE032FC8F6A}" type="datetimeFigureOut">
              <a:rPr lang="en-US" smtClean="0"/>
              <a:t>5/1/12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024B1-37EB-4314-A9F5-7BE032FC8F6A}" type="datetimeFigureOut">
              <a:rPr lang="en-US" smtClean="0"/>
              <a:t>5/1/12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1024B1-37EB-4314-A9F5-7BE032FC8F6A}" type="datetimeFigureOut">
              <a:rPr lang="en-US" smtClean="0"/>
              <a:t>5/1/12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1024B1-37EB-4314-A9F5-7BE032FC8F6A}" type="datetimeFigureOut">
              <a:rPr lang="en-US" smtClean="0"/>
              <a:t>5/1/12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1024B1-37EB-4314-A9F5-7BE032FC8F6A}" type="datetimeFigureOut">
              <a:rPr lang="en-US" smtClean="0"/>
              <a:t>5/1/12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024B1-37EB-4314-A9F5-7BE032FC8F6A}" type="datetimeFigureOut">
              <a:rPr lang="en-US" smtClean="0"/>
              <a:t>5/1/12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024B1-37EB-4314-A9F5-7BE032FC8F6A}" type="datetimeFigureOut">
              <a:rPr lang="en-US" smtClean="0"/>
              <a:t>5/1/12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024B1-37EB-4314-A9F5-7BE032FC8F6A}" type="datetimeFigureOut">
              <a:rPr lang="en-US" smtClean="0"/>
              <a:t>5/1/12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3BBE3-29BF-4D1A-82A2-E479A027FB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024B1-37EB-4314-A9F5-7BE032FC8F6A}" type="datetimeFigureOut">
              <a:rPr lang="en-US" smtClean="0"/>
              <a:t>5/1/12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3BBE3-29BF-4D1A-82A2-E479A027FB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5"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5"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3200400" y="2590800"/>
            <a:ext cx="247688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Group 11</a:t>
            </a:r>
            <a:endParaRPr lang="en-US" sz="4600" b="1" dirty="0">
              <a:latin typeface="Baskerville Old Face"/>
              <a:cs typeface="Baskerville Old Face"/>
            </a:endParaRPr>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2362200" y="3581400"/>
            <a:ext cx="4876800"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endParaRPr lang="en-US" sz="1600" dirty="0">
              <a:solidFill>
                <a:srgbClr val="404040"/>
              </a:solidFill>
            </a:endParaRP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sp>
        <p:nvSpPr>
          <p:cNvPr id="2" name="TextBox 1"/>
          <p:cNvSpPr txBox="1"/>
          <p:nvPr/>
        </p:nvSpPr>
        <p:spPr>
          <a:xfrm>
            <a:off x="2743200" y="4038600"/>
            <a:ext cx="3505200" cy="1200329"/>
          </a:xfrm>
          <a:prstGeom prst="rect">
            <a:avLst/>
          </a:prstGeom>
          <a:noFill/>
        </p:spPr>
        <p:txBody>
          <a:bodyPr wrap="square" rtlCol="0">
            <a:spAutoFit/>
          </a:bodyPr>
          <a:lstStyle/>
          <a:p>
            <a:pPr algn="ctr"/>
            <a:r>
              <a:rPr lang="en-US" dirty="0" smtClean="0">
                <a:solidFill>
                  <a:schemeClr val="tx1">
                    <a:lumMod val="75000"/>
                    <a:lumOff val="25000"/>
                  </a:schemeClr>
                </a:solidFill>
              </a:rPr>
              <a:t>Meagan Higgins</a:t>
            </a:r>
            <a:br>
              <a:rPr lang="en-US" dirty="0" smtClean="0">
                <a:solidFill>
                  <a:schemeClr val="tx1">
                    <a:lumMod val="75000"/>
                    <a:lumOff val="25000"/>
                  </a:schemeClr>
                </a:solidFill>
              </a:rPr>
            </a:br>
            <a:r>
              <a:rPr lang="en-US" dirty="0" smtClean="0">
                <a:solidFill>
                  <a:schemeClr val="tx1">
                    <a:lumMod val="75000"/>
                    <a:lumOff val="25000"/>
                  </a:schemeClr>
                </a:solidFill>
              </a:rPr>
              <a:t>Anna Truong</a:t>
            </a:r>
            <a:br>
              <a:rPr lang="en-US" dirty="0" smtClean="0">
                <a:solidFill>
                  <a:schemeClr val="tx1">
                    <a:lumMod val="75000"/>
                    <a:lumOff val="25000"/>
                  </a:schemeClr>
                </a:solidFill>
              </a:rPr>
            </a:br>
            <a:r>
              <a:rPr lang="en-US" dirty="0" smtClean="0">
                <a:solidFill>
                  <a:schemeClr val="tx1">
                    <a:lumMod val="75000"/>
                    <a:lumOff val="25000"/>
                  </a:schemeClr>
                </a:solidFill>
              </a:rPr>
              <a:t>Emma Dilley</a:t>
            </a:r>
            <a:br>
              <a:rPr lang="en-US" dirty="0" smtClean="0">
                <a:solidFill>
                  <a:schemeClr val="tx1">
                    <a:lumMod val="75000"/>
                    <a:lumOff val="25000"/>
                  </a:schemeClr>
                </a:solidFill>
              </a:rPr>
            </a:br>
            <a:r>
              <a:rPr lang="en-US" dirty="0" smtClean="0">
                <a:solidFill>
                  <a:schemeClr val="tx1">
                    <a:lumMod val="75000"/>
                    <a:lumOff val="25000"/>
                  </a:schemeClr>
                </a:solidFill>
              </a:rPr>
              <a:t>Sarah </a:t>
            </a:r>
            <a:r>
              <a:rPr lang="en-US" dirty="0" err="1" smtClean="0">
                <a:solidFill>
                  <a:schemeClr val="tx1">
                    <a:lumMod val="75000"/>
                    <a:lumOff val="25000"/>
                  </a:schemeClr>
                </a:solidFill>
              </a:rPr>
              <a:t>Brenis</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3883072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4114800" y="3124200"/>
            <a:ext cx="394210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Duke of Albany</a:t>
            </a:r>
            <a:endParaRPr lang="en-US" sz="4600" b="1" dirty="0">
              <a:latin typeface="Baskerville Old Face"/>
              <a:cs typeface="Baskerville Old Face"/>
            </a:endParaRPr>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3962400" y="4191000"/>
            <a:ext cx="487680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1600" dirty="0" smtClean="0">
                <a:solidFill>
                  <a:srgbClr val="404040"/>
                </a:solidFill>
              </a:rPr>
              <a:t>“In lieu of this horrible tragedy, we must always remember to do what is honorable and ensure that our actions remain noble. Let this be a lesson to those who come to rule in the future. You must always come to respect your family and leaders that have come before you.”—Duke of Albany</a:t>
            </a:r>
            <a:endParaRPr lang="en-US" sz="1600" dirty="0">
              <a:solidFill>
                <a:srgbClr val="404040"/>
              </a:solidFill>
            </a:endParaRP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4" name="Picture 3" descr="Picture 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124200"/>
            <a:ext cx="3124200" cy="2590800"/>
          </a:xfrm>
          <a:prstGeom prst="rect">
            <a:avLst/>
          </a:prstGeom>
        </p:spPr>
      </p:pic>
    </p:spTree>
    <p:extLst>
      <p:ext uri="{BB962C8B-B14F-4D97-AF65-F5344CB8AC3E}">
        <p14:creationId xmlns:p14="http://schemas.microsoft.com/office/powerpoint/2010/main" val="31873033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609600" y="2286000"/>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04040"/>
                </a:solidFill>
                <a:latin typeface="Baskerville Old Face"/>
                <a:cs typeface="Baskerville Old Face"/>
              </a:rPr>
              <a:t>Obituaries</a:t>
            </a:r>
            <a:endParaRPr lang="en-US" sz="4600" b="1" dirty="0">
              <a:solidFill>
                <a:srgbClr val="404040"/>
              </a:solidFill>
              <a:latin typeface="Baskerville Old Face"/>
              <a:cs typeface="Baskerville Old Face"/>
            </a:endParaRPr>
          </a:p>
        </p:txBody>
      </p:sp>
      <p:sp>
        <p:nvSpPr>
          <p:cNvPr id="21508"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p>
            <a:endParaRPr lang="en-US"/>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4495800" y="2362200"/>
            <a:ext cx="2133600" cy="437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rgbClr val="404040"/>
                </a:solidFill>
              </a:rPr>
              <a:t>King Lear, 80</a:t>
            </a:r>
            <a:endParaRPr lang="en-US" sz="1200" dirty="0">
              <a:solidFill>
                <a:srgbClr val="404040"/>
              </a:solidFill>
            </a:endParaRPr>
          </a:p>
          <a:p>
            <a:pPr>
              <a:spcBef>
                <a:spcPct val="50000"/>
              </a:spcBef>
            </a:pPr>
            <a:r>
              <a:rPr lang="en-US" sz="1300" dirty="0">
                <a:solidFill>
                  <a:srgbClr val="404040"/>
                </a:solidFill>
              </a:rPr>
              <a:t>My dear master King Lear passed away on April 23</a:t>
            </a:r>
            <a:r>
              <a:rPr lang="en-US" sz="1300" baseline="30000" dirty="0">
                <a:solidFill>
                  <a:srgbClr val="404040"/>
                </a:solidFill>
              </a:rPr>
              <a:t>rd</a:t>
            </a:r>
            <a:r>
              <a:rPr lang="en-US" sz="1300" dirty="0">
                <a:solidFill>
                  <a:srgbClr val="404040"/>
                </a:solidFill>
              </a:rPr>
              <a:t>, 1603. His death was not a surprise with his old age but he left many saddened, including myself, </a:t>
            </a:r>
            <a:r>
              <a:rPr lang="en-US" sz="1300" dirty="0" smtClean="0">
                <a:solidFill>
                  <a:srgbClr val="404040"/>
                </a:solidFill>
              </a:rPr>
              <a:t>his loyal advisor and friend.</a:t>
            </a:r>
            <a:endParaRPr lang="en-US" sz="1300" dirty="0">
              <a:solidFill>
                <a:srgbClr val="404040"/>
              </a:solidFill>
            </a:endParaRPr>
          </a:p>
          <a:p>
            <a:pPr>
              <a:spcBef>
                <a:spcPct val="50000"/>
              </a:spcBef>
            </a:pPr>
            <a:r>
              <a:rPr lang="en-US" sz="1300" dirty="0" smtClean="0">
                <a:solidFill>
                  <a:srgbClr val="404040"/>
                </a:solidFill>
              </a:rPr>
              <a:t>In </a:t>
            </a:r>
            <a:r>
              <a:rPr lang="en-US" sz="1300" dirty="0">
                <a:solidFill>
                  <a:srgbClr val="404040"/>
                </a:solidFill>
              </a:rPr>
              <a:t>his prime years, King Lear was a feared warlord, and he carried that demeanor with him until the end. Lear was respected by all, up until his daughters used his old age in their malicious favor. He was blinded by pride and couldn’t see that his youngest daughter Cordelia loved him more than any other. </a:t>
            </a:r>
            <a:endParaRPr lang="en-US" sz="1300" b="1" dirty="0">
              <a:solidFill>
                <a:srgbClr val="404040"/>
              </a:solidFill>
              <a:latin typeface="Arial" charset="0"/>
            </a:endParaRPr>
          </a:p>
        </p:txBody>
      </p:sp>
      <p:sp>
        <p:nvSpPr>
          <p:cNvPr id="21511" name="Text Box 7"/>
          <p:cNvSpPr txBox="1">
            <a:spLocks noChangeArrowheads="1"/>
          </p:cNvSpPr>
          <p:nvPr/>
        </p:nvSpPr>
        <p:spPr bwMode="auto">
          <a:xfrm>
            <a:off x="6629400" y="2438400"/>
            <a:ext cx="2133600" cy="297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300" dirty="0">
                <a:solidFill>
                  <a:schemeClr val="tx1">
                    <a:lumMod val="75000"/>
                    <a:lumOff val="25000"/>
                  </a:schemeClr>
                </a:solidFill>
              </a:rPr>
              <a:t>In his last moments, King Lear was holding his beloved </a:t>
            </a:r>
            <a:r>
              <a:rPr lang="en-US" sz="1300" dirty="0">
                <a:solidFill>
                  <a:srgbClr val="404040"/>
                </a:solidFill>
              </a:rPr>
              <a:t>daughter in his arms, and, for a split second, he thought she was alive. </a:t>
            </a:r>
            <a:endParaRPr lang="en-US" sz="1300" dirty="0" smtClean="0">
              <a:solidFill>
                <a:srgbClr val="404040"/>
              </a:solidFill>
            </a:endParaRPr>
          </a:p>
          <a:p>
            <a:pPr>
              <a:spcBef>
                <a:spcPct val="50000"/>
              </a:spcBef>
            </a:pPr>
            <a:r>
              <a:rPr lang="en-US" sz="1300" dirty="0" smtClean="0">
                <a:solidFill>
                  <a:srgbClr val="404040"/>
                </a:solidFill>
              </a:rPr>
              <a:t>He </a:t>
            </a:r>
            <a:r>
              <a:rPr lang="en-US" sz="1300" dirty="0">
                <a:solidFill>
                  <a:srgbClr val="404040"/>
                </a:solidFill>
              </a:rPr>
              <a:t>died shortly after discovering this was not the case. He was aware of the mistake he had made, so he died knowing the truth. King Lear will be missed by many. </a:t>
            </a:r>
            <a:endParaRPr lang="en-US" sz="1300" dirty="0" smtClean="0">
              <a:solidFill>
                <a:srgbClr val="404040"/>
              </a:solidFill>
            </a:endParaRPr>
          </a:p>
          <a:p>
            <a:pPr>
              <a:spcBef>
                <a:spcPct val="50000"/>
              </a:spcBef>
            </a:pPr>
            <a:r>
              <a:rPr lang="en-US" sz="1300" dirty="0">
                <a:solidFill>
                  <a:srgbClr val="404040"/>
                </a:solidFill>
              </a:rPr>
              <a:t> </a:t>
            </a:r>
            <a:r>
              <a:rPr lang="en-US" sz="1300" dirty="0" smtClean="0">
                <a:solidFill>
                  <a:srgbClr val="404040"/>
                </a:solidFill>
              </a:rPr>
              <a:t>        </a:t>
            </a:r>
          </a:p>
          <a:p>
            <a:pPr>
              <a:spcBef>
                <a:spcPct val="50000"/>
              </a:spcBef>
            </a:pPr>
            <a:r>
              <a:rPr lang="en-US" sz="1200" dirty="0" smtClean="0">
                <a:solidFill>
                  <a:srgbClr val="404040"/>
                </a:solidFill>
              </a:rPr>
              <a:t>   </a:t>
            </a:r>
            <a:r>
              <a:rPr lang="en-US" sz="1200" i="1" dirty="0" smtClean="0">
                <a:solidFill>
                  <a:srgbClr val="404040"/>
                </a:solidFill>
              </a:rPr>
              <a:t> —Written by the Earl of Kent</a:t>
            </a:r>
            <a:endParaRPr lang="en-US" sz="1200" i="1" dirty="0">
              <a:solidFill>
                <a:srgbClr val="404040"/>
              </a:solidFill>
            </a:endParaRP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smtClean="0">
                <a:solidFill>
                  <a:schemeClr val="tx1">
                    <a:lumMod val="85000"/>
                    <a:lumOff val="15000"/>
                  </a:schemeClr>
                </a:solidFill>
                <a:latin typeface="Old London"/>
                <a:cs typeface="Old London"/>
              </a:rPr>
              <a:t>The Olden Times</a:t>
            </a:r>
            <a:endParaRPr lang="en-GB" sz="5400" b="1" dirty="0">
              <a:solidFill>
                <a:schemeClr val="tx1">
                  <a:lumMod val="85000"/>
                  <a:lumOff val="15000"/>
                </a:schemeClr>
              </a:solidFill>
              <a:latin typeface="Old London"/>
              <a:cs typeface="Old London"/>
            </a:endParaRP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3" name="Picture 2" descr="Picture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043902"/>
            <a:ext cx="3733799" cy="3661697"/>
          </a:xfrm>
          <a:prstGeom prst="rect">
            <a:avLst/>
          </a:prstGeom>
        </p:spPr>
      </p:pic>
    </p:spTree>
    <p:extLst>
      <p:ext uri="{BB962C8B-B14F-4D97-AF65-F5344CB8AC3E}">
        <p14:creationId xmlns:p14="http://schemas.microsoft.com/office/powerpoint/2010/main" val="13528433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4572000" y="2286000"/>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Obituaries</a:t>
            </a:r>
            <a:endParaRPr lang="en-US" sz="4600" b="1" dirty="0">
              <a:latin typeface="Baskerville Old Face"/>
              <a:cs typeface="Baskerville Old Face"/>
            </a:endParaRPr>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4648200" y="2971800"/>
            <a:ext cx="2133600" cy="323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chemeClr val="tx1">
                    <a:lumMod val="75000"/>
                    <a:lumOff val="25000"/>
                  </a:schemeClr>
                </a:solidFill>
              </a:rPr>
              <a:t>Gloucester, 66</a:t>
            </a:r>
          </a:p>
          <a:p>
            <a:pPr>
              <a:spcBef>
                <a:spcPct val="50000"/>
              </a:spcBef>
            </a:pPr>
            <a:r>
              <a:rPr lang="en-US" sz="1200" dirty="0">
                <a:solidFill>
                  <a:schemeClr val="tx1">
                    <a:lumMod val="75000"/>
                    <a:lumOff val="25000"/>
                  </a:schemeClr>
                </a:solidFill>
              </a:rPr>
              <a:t>My beloved father’s life was cut short. He was older, but it was not his time. My “brother” is to blame for this event. My father passed away due to heartbreak caused by my traitorous illegitimate brother’s elaborate plan. He fooled my father into believing that I was the mastermind behind his demise. I stood by my father through everything, but, in order to do so, I was forced to to disguise my true identity up until the very </a:t>
            </a:r>
            <a:r>
              <a:rPr lang="en-US" sz="1200" dirty="0" smtClean="0">
                <a:solidFill>
                  <a:schemeClr val="tx1">
                    <a:lumMod val="75000"/>
                    <a:lumOff val="25000"/>
                  </a:schemeClr>
                </a:solidFill>
              </a:rPr>
              <a:t>end.</a:t>
            </a:r>
          </a:p>
        </p:txBody>
      </p:sp>
      <p:sp>
        <p:nvSpPr>
          <p:cNvPr id="21511" name="Text Box 7"/>
          <p:cNvSpPr txBox="1">
            <a:spLocks noChangeArrowheads="1"/>
          </p:cNvSpPr>
          <p:nvPr/>
        </p:nvSpPr>
        <p:spPr bwMode="auto">
          <a:xfrm>
            <a:off x="6705600" y="3036888"/>
            <a:ext cx="2133600"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200" dirty="0" smtClean="0">
                <a:solidFill>
                  <a:srgbClr val="404040"/>
                </a:solidFill>
              </a:rPr>
              <a:t>I </a:t>
            </a:r>
            <a:r>
              <a:rPr lang="en-US" sz="1200" dirty="0">
                <a:solidFill>
                  <a:srgbClr val="404040"/>
                </a:solidFill>
              </a:rPr>
              <a:t>withheld him from taking his own life by jumping off the cliffs of Dover with a clever change of my voice. He was so tormented when he discovered the truth about his illegitimate son and his trickery that he singlehandedly blinded himself as punishment. He was a brave man and a led a great example of how a respected gentleman’s life should be led</a:t>
            </a:r>
            <a:r>
              <a:rPr lang="en-US" sz="1200" dirty="0" smtClean="0">
                <a:solidFill>
                  <a:srgbClr val="404040"/>
                </a:solidFill>
              </a:rPr>
              <a:t>.</a:t>
            </a:r>
            <a:br>
              <a:rPr lang="en-US" sz="1200" dirty="0" smtClean="0">
                <a:solidFill>
                  <a:srgbClr val="404040"/>
                </a:solidFill>
              </a:rPr>
            </a:br>
            <a:r>
              <a:rPr lang="en-US" sz="1200" dirty="0" smtClean="0">
                <a:solidFill>
                  <a:srgbClr val="404040"/>
                </a:solidFill>
              </a:rPr>
              <a:t/>
            </a:r>
            <a:br>
              <a:rPr lang="en-US" sz="1200" dirty="0" smtClean="0">
                <a:solidFill>
                  <a:srgbClr val="404040"/>
                </a:solidFill>
              </a:rPr>
            </a:br>
            <a:r>
              <a:rPr lang="en-US" sz="1200" dirty="0" smtClean="0">
                <a:solidFill>
                  <a:srgbClr val="404040"/>
                </a:solidFill>
              </a:rPr>
              <a:t>                      —</a:t>
            </a:r>
            <a:r>
              <a:rPr lang="en-US" sz="1200" dirty="0">
                <a:solidFill>
                  <a:srgbClr val="404040"/>
                </a:solidFill>
              </a:rPr>
              <a:t>W</a:t>
            </a:r>
            <a:r>
              <a:rPr lang="en-US" sz="1200" dirty="0" smtClean="0">
                <a:solidFill>
                  <a:srgbClr val="404040"/>
                </a:solidFill>
              </a:rPr>
              <a:t>ritten </a:t>
            </a:r>
            <a:r>
              <a:rPr lang="en-US" sz="1200" dirty="0">
                <a:solidFill>
                  <a:srgbClr val="404040"/>
                </a:solidFill>
              </a:rPr>
              <a:t>by Edgar</a:t>
            </a:r>
            <a:r>
              <a:rPr lang="en-US" sz="1200" dirty="0" smtClean="0">
                <a:solidFill>
                  <a:srgbClr val="404040"/>
                </a:solidFill>
              </a:rPr>
              <a:t> </a:t>
            </a:r>
            <a:endParaRPr lang="en-US" sz="1200" dirty="0">
              <a:solidFill>
                <a:srgbClr val="404040"/>
              </a:solidFill>
            </a:endParaRP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3" name="Picture 2" descr="Picture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276600"/>
            <a:ext cx="3962400" cy="2895600"/>
          </a:xfrm>
          <a:prstGeom prst="rect">
            <a:avLst/>
          </a:prstGeom>
        </p:spPr>
      </p:pic>
    </p:spTree>
    <p:extLst>
      <p:ext uri="{BB962C8B-B14F-4D97-AF65-F5344CB8AC3E}">
        <p14:creationId xmlns:p14="http://schemas.microsoft.com/office/powerpoint/2010/main" val="12040126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609600" y="2286000"/>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Obituaries</a:t>
            </a:r>
            <a:endParaRPr lang="en-US" sz="4600" b="1" dirty="0">
              <a:latin typeface="Baskerville Old Face"/>
              <a:cs typeface="Baskerville Old Face"/>
            </a:endParaRPr>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685800" y="2971800"/>
            <a:ext cx="2133600" cy="350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rgbClr val="4C4C4C"/>
                </a:solidFill>
              </a:rPr>
              <a:t>Cordelia, 26</a:t>
            </a:r>
            <a:endParaRPr lang="en-US" sz="1200" dirty="0">
              <a:solidFill>
                <a:srgbClr val="4C4C4C"/>
              </a:solidFill>
            </a:endParaRPr>
          </a:p>
          <a:p>
            <a:r>
              <a:rPr lang="en-US" sz="1200" dirty="0" smtClean="0"/>
              <a:t/>
            </a:r>
            <a:br>
              <a:rPr lang="en-US" sz="1200" dirty="0" smtClean="0"/>
            </a:br>
            <a:r>
              <a:rPr lang="en-US" sz="1200" dirty="0" smtClean="0">
                <a:solidFill>
                  <a:srgbClr val="404040"/>
                </a:solidFill>
              </a:rPr>
              <a:t>Filial </a:t>
            </a:r>
            <a:r>
              <a:rPr lang="en-US" sz="1200" dirty="0">
                <a:solidFill>
                  <a:srgbClr val="404040"/>
                </a:solidFill>
              </a:rPr>
              <a:t>daughter Cordelia</a:t>
            </a:r>
            <a:r>
              <a:rPr lang="en-US" sz="1200" dirty="0" smtClean="0">
                <a:solidFill>
                  <a:srgbClr val="404040"/>
                </a:solidFill>
              </a:rPr>
              <a:t>, </a:t>
            </a:r>
            <a:r>
              <a:rPr lang="en-US" sz="1200" dirty="0">
                <a:solidFill>
                  <a:srgbClr val="404040"/>
                </a:solidFill>
              </a:rPr>
              <a:t>best known for her refusal to profess her love to King Lear in return for 1/3 of the </a:t>
            </a:r>
            <a:r>
              <a:rPr lang="en-US" sz="1200" dirty="0" smtClean="0">
                <a:solidFill>
                  <a:srgbClr val="404040"/>
                </a:solidFill>
              </a:rPr>
              <a:t>land has passed on the date of </a:t>
            </a:r>
            <a:r>
              <a:rPr lang="en-US" sz="1200" dirty="0">
                <a:solidFill>
                  <a:srgbClr val="404040"/>
                </a:solidFill>
              </a:rPr>
              <a:t>April 23</a:t>
            </a:r>
            <a:r>
              <a:rPr lang="en-US" sz="1200" baseline="30000" dirty="0">
                <a:solidFill>
                  <a:srgbClr val="404040"/>
                </a:solidFill>
              </a:rPr>
              <a:t>rd</a:t>
            </a:r>
            <a:r>
              <a:rPr lang="en-US" sz="1200" dirty="0">
                <a:solidFill>
                  <a:srgbClr val="404040"/>
                </a:solidFill>
              </a:rPr>
              <a:t>, 1603. Though, I always knew her to be most truthful—more so than I can say for her other two sisters, Goneril and Regan. What scum! They treated my lord so terribly when all his </a:t>
            </a:r>
            <a:r>
              <a:rPr lang="en-US" sz="1200" dirty="0" smtClean="0">
                <a:solidFill>
                  <a:srgbClr val="404040"/>
                </a:solidFill>
              </a:rPr>
              <a:t>Grace </a:t>
            </a:r>
            <a:r>
              <a:rPr lang="en-US" sz="1200" dirty="0">
                <a:solidFill>
                  <a:srgbClr val="404040"/>
                </a:solidFill>
              </a:rPr>
              <a:t>wanted was mere shelter from the storm. </a:t>
            </a:r>
            <a:r>
              <a:rPr lang="en-US" sz="1200" dirty="0" smtClean="0">
                <a:solidFill>
                  <a:srgbClr val="404040"/>
                </a:solidFill>
              </a:rPr>
              <a:t/>
            </a:r>
            <a:br>
              <a:rPr lang="en-US" sz="1200" dirty="0" smtClean="0">
                <a:solidFill>
                  <a:srgbClr val="404040"/>
                </a:solidFill>
              </a:rPr>
            </a:br>
            <a:endParaRPr lang="en-US" sz="1200" dirty="0" smtClean="0">
              <a:solidFill>
                <a:srgbClr val="404040"/>
              </a:solidFill>
            </a:endParaRPr>
          </a:p>
          <a:p>
            <a:r>
              <a:rPr lang="en-US" sz="1200" dirty="0" smtClean="0">
                <a:solidFill>
                  <a:srgbClr val="404040"/>
                </a:solidFill>
              </a:rPr>
              <a:t>By </a:t>
            </a:r>
            <a:r>
              <a:rPr lang="en-US" sz="1200" dirty="0">
                <a:solidFill>
                  <a:srgbClr val="404040"/>
                </a:solidFill>
              </a:rPr>
              <a:t>Zeus! If I were given powers, I would strike </a:t>
            </a:r>
            <a:r>
              <a:rPr lang="en-US" sz="1200" dirty="0" smtClean="0">
                <a:solidFill>
                  <a:srgbClr val="404040"/>
                </a:solidFill>
              </a:rPr>
              <a:t>both</a:t>
            </a:r>
            <a:endParaRPr lang="en-US" sz="1200" dirty="0">
              <a:solidFill>
                <a:srgbClr val="404040"/>
              </a:solidFill>
            </a:endParaRPr>
          </a:p>
        </p:txBody>
      </p:sp>
      <p:sp>
        <p:nvSpPr>
          <p:cNvPr id="21511" name="Text Box 7"/>
          <p:cNvSpPr txBox="1">
            <a:spLocks noChangeArrowheads="1"/>
          </p:cNvSpPr>
          <p:nvPr/>
        </p:nvSpPr>
        <p:spPr bwMode="auto">
          <a:xfrm>
            <a:off x="2819400" y="3429000"/>
            <a:ext cx="2133600" cy="304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200" dirty="0" smtClean="0">
                <a:solidFill>
                  <a:srgbClr val="404040"/>
                </a:solidFill>
              </a:rPr>
              <a:t>Goneril </a:t>
            </a:r>
            <a:r>
              <a:rPr lang="en-US" sz="1200" dirty="0">
                <a:solidFill>
                  <a:srgbClr val="404040"/>
                </a:solidFill>
              </a:rPr>
              <a:t>and Regan down with lightning for abandoning my master, King Lear! </a:t>
            </a:r>
            <a:r>
              <a:rPr lang="en-US" sz="1200" dirty="0" smtClean="0">
                <a:solidFill>
                  <a:srgbClr val="404040"/>
                </a:solidFill>
              </a:rPr>
              <a:t/>
            </a:r>
            <a:br>
              <a:rPr lang="en-US" sz="1200" dirty="0" smtClean="0">
                <a:solidFill>
                  <a:srgbClr val="404040"/>
                </a:solidFill>
              </a:rPr>
            </a:br>
            <a:endParaRPr lang="en-US" sz="1200" dirty="0">
              <a:solidFill>
                <a:srgbClr val="404040"/>
              </a:solidFill>
            </a:endParaRPr>
          </a:p>
          <a:p>
            <a:r>
              <a:rPr lang="en-US" sz="1200" dirty="0" smtClean="0">
                <a:solidFill>
                  <a:srgbClr val="404040"/>
                </a:solidFill>
              </a:rPr>
              <a:t>But </a:t>
            </a:r>
            <a:r>
              <a:rPr lang="en-US" sz="1200" dirty="0">
                <a:solidFill>
                  <a:srgbClr val="404040"/>
                </a:solidFill>
              </a:rPr>
              <a:t>I digress… Back to the main purpose of my writing—our ever-faithful Cordelia! I’m saddened to inform that her cause of death was so merciless. To be hanged! </a:t>
            </a:r>
            <a:r>
              <a:rPr lang="en-US" sz="1200" dirty="0" smtClean="0">
                <a:solidFill>
                  <a:srgbClr val="404040"/>
                </a:solidFill>
              </a:rPr>
              <a:t>What </a:t>
            </a:r>
            <a:r>
              <a:rPr lang="en-US" sz="1200" dirty="0">
                <a:solidFill>
                  <a:srgbClr val="404040"/>
                </a:solidFill>
              </a:rPr>
              <a:t>a cruel twist of fate. </a:t>
            </a:r>
            <a:r>
              <a:rPr lang="en-US" sz="1200" dirty="0" smtClean="0">
                <a:solidFill>
                  <a:srgbClr val="404040"/>
                </a:solidFill>
              </a:rPr>
              <a:t>It is unjust for </a:t>
            </a:r>
            <a:r>
              <a:rPr lang="en-US" sz="1200" dirty="0">
                <a:solidFill>
                  <a:srgbClr val="404040"/>
                </a:solidFill>
              </a:rPr>
              <a:t>a righteous Lady to deserve such a thing! I blame her death on the lecherous Edmund for pressing the Captain to carry out such a derisive order. </a:t>
            </a: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4" name="Picture 3" descr="Picture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895600"/>
            <a:ext cx="3654357" cy="3505200"/>
          </a:xfrm>
          <a:prstGeom prst="rect">
            <a:avLst/>
          </a:prstGeom>
        </p:spPr>
      </p:pic>
    </p:spTree>
    <p:extLst>
      <p:ext uri="{BB962C8B-B14F-4D97-AF65-F5344CB8AC3E}">
        <p14:creationId xmlns:p14="http://schemas.microsoft.com/office/powerpoint/2010/main" val="5534368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685800" y="2362200"/>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Obituaries</a:t>
            </a:r>
            <a:endParaRPr lang="en-US" sz="4600" b="1" dirty="0">
              <a:latin typeface="Baskerville Old Face"/>
              <a:cs typeface="Baskerville Old Face"/>
            </a:endParaRPr>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762000" y="3124200"/>
            <a:ext cx="2133600" cy="350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rgbClr val="4C4C4C"/>
                </a:solidFill>
              </a:rPr>
              <a:t>Cordelia, 26</a:t>
            </a:r>
            <a:r>
              <a:rPr lang="en-US" sz="1200" dirty="0" smtClean="0">
                <a:solidFill>
                  <a:srgbClr val="4C4C4C"/>
                </a:solidFill>
              </a:rPr>
              <a:t> </a:t>
            </a:r>
            <a:endParaRPr lang="en-US" sz="1200" dirty="0">
              <a:solidFill>
                <a:srgbClr val="4C4C4C"/>
              </a:solidFill>
            </a:endParaRPr>
          </a:p>
          <a:p>
            <a:r>
              <a:rPr lang="en-US" sz="1200" dirty="0" smtClean="0">
                <a:solidFill>
                  <a:srgbClr val="404040"/>
                </a:solidFill>
              </a:rPr>
              <a:t/>
            </a:r>
            <a:br>
              <a:rPr lang="en-US" sz="1200" dirty="0" smtClean="0">
                <a:solidFill>
                  <a:srgbClr val="404040"/>
                </a:solidFill>
              </a:rPr>
            </a:br>
            <a:r>
              <a:rPr lang="en-US" sz="1200" dirty="0">
                <a:solidFill>
                  <a:srgbClr val="404040"/>
                </a:solidFill>
              </a:rPr>
              <a:t>Who does he think he is? In my eyes he forever remains a base man! It is all thanks to him that our faithful Cordelia is no more. </a:t>
            </a:r>
            <a:r>
              <a:rPr lang="en-US" sz="1200" dirty="0" smtClean="0">
                <a:solidFill>
                  <a:srgbClr val="404040"/>
                </a:solidFill>
              </a:rPr>
              <a:t/>
            </a:r>
            <a:br>
              <a:rPr lang="en-US" sz="1200" dirty="0" smtClean="0">
                <a:solidFill>
                  <a:srgbClr val="404040"/>
                </a:solidFill>
              </a:rPr>
            </a:br>
            <a:r>
              <a:rPr lang="en-US" sz="1200" dirty="0" smtClean="0">
                <a:solidFill>
                  <a:srgbClr val="404040"/>
                </a:solidFill>
              </a:rPr>
              <a:t/>
            </a:r>
            <a:br>
              <a:rPr lang="en-US" sz="1200" dirty="0" smtClean="0">
                <a:solidFill>
                  <a:srgbClr val="404040"/>
                </a:solidFill>
              </a:rPr>
            </a:br>
            <a:r>
              <a:rPr lang="en-US" sz="1200" dirty="0" smtClean="0">
                <a:solidFill>
                  <a:srgbClr val="404040"/>
                </a:solidFill>
              </a:rPr>
              <a:t>I am further saddened to say she </a:t>
            </a:r>
            <a:r>
              <a:rPr lang="en-US" sz="1200" dirty="0">
                <a:solidFill>
                  <a:srgbClr val="404040"/>
                </a:solidFill>
              </a:rPr>
              <a:t>is survived only by her husband, King of France </a:t>
            </a:r>
            <a:r>
              <a:rPr lang="en-US" sz="1200" dirty="0" smtClean="0">
                <a:solidFill>
                  <a:srgbClr val="404040"/>
                </a:solidFill>
              </a:rPr>
              <a:t>who is heartbroken for his loss. She is missed by us all and her acts of devotion to her father shall live on forever.</a:t>
            </a:r>
            <a:br>
              <a:rPr lang="en-US" sz="1200" dirty="0" smtClean="0">
                <a:solidFill>
                  <a:srgbClr val="404040"/>
                </a:solidFill>
              </a:rPr>
            </a:br>
            <a:endParaRPr lang="en-US" sz="1200" dirty="0" smtClean="0">
              <a:solidFill>
                <a:srgbClr val="404040"/>
              </a:solidFill>
            </a:endParaRPr>
          </a:p>
          <a:p>
            <a:r>
              <a:rPr lang="en-US" sz="1200" i="1" dirty="0" smtClean="0">
                <a:solidFill>
                  <a:srgbClr val="404040"/>
                </a:solidFill>
              </a:rPr>
              <a:t>—Written </a:t>
            </a:r>
            <a:r>
              <a:rPr lang="en-US" sz="1200" i="1" dirty="0">
                <a:solidFill>
                  <a:srgbClr val="404040"/>
                </a:solidFill>
              </a:rPr>
              <a:t>by the Earl of Kent </a:t>
            </a:r>
          </a:p>
          <a:p>
            <a:endParaRPr lang="en-US" sz="1200" dirty="0">
              <a:solidFill>
                <a:srgbClr val="404040"/>
              </a:solidFill>
            </a:endParaRP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4" name="Picture 3" descr="Picture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743200"/>
            <a:ext cx="3654357" cy="3505200"/>
          </a:xfrm>
          <a:prstGeom prst="rect">
            <a:avLst/>
          </a:prstGeom>
        </p:spPr>
      </p:pic>
    </p:spTree>
    <p:extLst>
      <p:ext uri="{BB962C8B-B14F-4D97-AF65-F5344CB8AC3E}">
        <p14:creationId xmlns:p14="http://schemas.microsoft.com/office/powerpoint/2010/main" val="3172893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4572000" y="2286000"/>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Obituaries</a:t>
            </a:r>
            <a:endParaRPr lang="en-US" sz="4600" b="1" dirty="0">
              <a:latin typeface="Baskerville Old Face"/>
              <a:cs typeface="Baskerville Old Face"/>
            </a:endParaRPr>
          </a:p>
        </p:txBody>
      </p:sp>
      <p:sp>
        <p:nvSpPr>
          <p:cNvPr id="21508"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p>
            <a:endParaRPr lang="en-US"/>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4648200" y="2971800"/>
            <a:ext cx="2133600" cy="369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rgbClr val="4C4C4C"/>
                </a:solidFill>
              </a:rPr>
              <a:t>Regan, 35</a:t>
            </a:r>
          </a:p>
          <a:p>
            <a:r>
              <a:rPr lang="en-US" sz="1200" dirty="0" smtClean="0">
                <a:solidFill>
                  <a:srgbClr val="404040"/>
                </a:solidFill>
              </a:rPr>
              <a:t>Regan </a:t>
            </a:r>
            <a:r>
              <a:rPr lang="en-US" sz="1200" dirty="0">
                <a:solidFill>
                  <a:srgbClr val="404040"/>
                </a:solidFill>
              </a:rPr>
              <a:t>was born </a:t>
            </a:r>
            <a:r>
              <a:rPr lang="en-US" sz="1200" dirty="0" smtClean="0">
                <a:solidFill>
                  <a:srgbClr val="404040"/>
                </a:solidFill>
              </a:rPr>
              <a:t>in the year 1568 to </a:t>
            </a:r>
            <a:r>
              <a:rPr lang="en-US" sz="1200" dirty="0">
                <a:solidFill>
                  <a:srgbClr val="404040"/>
                </a:solidFill>
              </a:rPr>
              <a:t>King Lear and his wife. </a:t>
            </a:r>
          </a:p>
          <a:p>
            <a:r>
              <a:rPr lang="en-US" sz="1200" dirty="0">
                <a:solidFill>
                  <a:srgbClr val="404040"/>
                </a:solidFill>
              </a:rPr>
              <a:t> </a:t>
            </a:r>
          </a:p>
          <a:p>
            <a:r>
              <a:rPr lang="en-US" sz="1200" dirty="0">
                <a:solidFill>
                  <a:srgbClr val="404040"/>
                </a:solidFill>
              </a:rPr>
              <a:t>My dear Regan could accomplish anything she set her mind to. She was a strong, beautiful woman, who would use fake flattery, coerciveness, and cleverness, as long as it meant she got her way. </a:t>
            </a:r>
            <a:endParaRPr lang="en-US" sz="1200" dirty="0" smtClean="0">
              <a:solidFill>
                <a:srgbClr val="404040"/>
              </a:solidFill>
            </a:endParaRPr>
          </a:p>
          <a:p>
            <a:endParaRPr lang="en-US" sz="1200" dirty="0">
              <a:solidFill>
                <a:srgbClr val="404040"/>
              </a:solidFill>
            </a:endParaRPr>
          </a:p>
          <a:p>
            <a:r>
              <a:rPr lang="en-US" sz="1200" dirty="0" smtClean="0">
                <a:solidFill>
                  <a:srgbClr val="404040"/>
                </a:solidFill>
              </a:rPr>
              <a:t>She </a:t>
            </a:r>
            <a:r>
              <a:rPr lang="en-US" sz="1200" dirty="0">
                <a:solidFill>
                  <a:srgbClr val="404040"/>
                </a:solidFill>
              </a:rPr>
              <a:t>fought for me like this and it made me feel so special and loved. These were my favorite qualities about her because they remind me so much of... me. We have many similarities, Regan and I. </a:t>
            </a:r>
          </a:p>
        </p:txBody>
      </p:sp>
      <p:sp>
        <p:nvSpPr>
          <p:cNvPr id="21511" name="Text Box 7"/>
          <p:cNvSpPr txBox="1">
            <a:spLocks noChangeArrowheads="1"/>
          </p:cNvSpPr>
          <p:nvPr/>
        </p:nvSpPr>
        <p:spPr bwMode="auto">
          <a:xfrm>
            <a:off x="6705600" y="3036888"/>
            <a:ext cx="2133600" cy="360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200" dirty="0">
                <a:solidFill>
                  <a:srgbClr val="404040"/>
                </a:solidFill>
              </a:rPr>
              <a:t>For one, she has a nasty sibling, just as I do. She knew what she wanted and was willing to do anything to get it, just as I do. It really does seem like we were destined to be together, but I guess I must venture on without her. </a:t>
            </a:r>
          </a:p>
          <a:p>
            <a:endParaRPr lang="en-US" sz="1200" dirty="0" smtClean="0">
              <a:solidFill>
                <a:srgbClr val="404040"/>
              </a:solidFill>
            </a:endParaRPr>
          </a:p>
          <a:p>
            <a:r>
              <a:rPr lang="en-US" sz="1200" dirty="0" smtClean="0">
                <a:solidFill>
                  <a:srgbClr val="404040"/>
                </a:solidFill>
              </a:rPr>
              <a:t>My </a:t>
            </a:r>
            <a:r>
              <a:rPr lang="en-US" sz="1200" dirty="0">
                <a:solidFill>
                  <a:srgbClr val="404040"/>
                </a:solidFill>
              </a:rPr>
              <a:t>beautiful Regan spent some years married to the idiot duke of Cornwall before he died and she was left alone in this cruel world. I would have swept in and took her as mine right away if it weren’t for her all too jealous </a:t>
            </a:r>
            <a:r>
              <a:rPr lang="en-US" sz="1200" dirty="0" smtClean="0">
                <a:solidFill>
                  <a:srgbClr val="404040"/>
                </a:solidFill>
              </a:rPr>
              <a:t>sister, </a:t>
            </a:r>
            <a:r>
              <a:rPr lang="en-US" sz="1200" dirty="0">
                <a:solidFill>
                  <a:srgbClr val="404040"/>
                </a:solidFill>
              </a:rPr>
              <a:t>Goneril. I desired her so and now she is gone because of that cruel, </a:t>
            </a: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2" name="Picture 1" descr="AbbeyGonerilAndReganFromKingLear19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362200"/>
            <a:ext cx="3826594" cy="4343399"/>
          </a:xfrm>
          <a:prstGeom prst="rect">
            <a:avLst/>
          </a:prstGeom>
        </p:spPr>
      </p:pic>
    </p:spTree>
    <p:extLst>
      <p:ext uri="{BB962C8B-B14F-4D97-AF65-F5344CB8AC3E}">
        <p14:creationId xmlns:p14="http://schemas.microsoft.com/office/powerpoint/2010/main" val="553436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4572000" y="2286000"/>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Obituaries</a:t>
            </a:r>
            <a:endParaRPr lang="en-US" sz="4600" b="1" dirty="0">
              <a:latin typeface="Baskerville Old Face"/>
              <a:cs typeface="Baskerville Old Face"/>
            </a:endParaRPr>
          </a:p>
        </p:txBody>
      </p:sp>
      <p:sp>
        <p:nvSpPr>
          <p:cNvPr id="21508"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p>
            <a:endParaRPr lang="en-US"/>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4648200" y="2971800"/>
            <a:ext cx="2133600" cy="369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rgbClr val="404040"/>
                </a:solidFill>
              </a:rPr>
              <a:t>Regan, 35</a:t>
            </a:r>
          </a:p>
          <a:p>
            <a:pPr>
              <a:spcBef>
                <a:spcPct val="50000"/>
              </a:spcBef>
            </a:pPr>
            <a:r>
              <a:rPr lang="en-US" sz="1200" dirty="0" smtClean="0">
                <a:solidFill>
                  <a:srgbClr val="404040"/>
                </a:solidFill>
              </a:rPr>
              <a:t>cold</a:t>
            </a:r>
            <a:r>
              <a:rPr lang="en-US" sz="1200" dirty="0">
                <a:solidFill>
                  <a:srgbClr val="404040"/>
                </a:solidFill>
              </a:rPr>
              <a:t>-hearted sister of hers. </a:t>
            </a:r>
          </a:p>
          <a:p>
            <a:r>
              <a:rPr lang="en-US" sz="1200" dirty="0" smtClean="0">
                <a:solidFill>
                  <a:srgbClr val="404040"/>
                </a:solidFill>
              </a:rPr>
              <a:t>Regan was not liked by many, but her power and reign has left its mark and this world will not be the same without her. I will miss her and mourn her loss for the rest of my life. </a:t>
            </a:r>
          </a:p>
          <a:p>
            <a:r>
              <a:rPr lang="en-US" sz="1200" dirty="0" smtClean="0">
                <a:solidFill>
                  <a:srgbClr val="404040"/>
                </a:solidFill>
              </a:rPr>
              <a:t/>
            </a:r>
            <a:br>
              <a:rPr lang="en-US" sz="1200" dirty="0" smtClean="0">
                <a:solidFill>
                  <a:srgbClr val="404040"/>
                </a:solidFill>
              </a:rPr>
            </a:br>
            <a:r>
              <a:rPr lang="en-US" sz="1200" i="1" dirty="0" smtClean="0">
                <a:solidFill>
                  <a:srgbClr val="404040"/>
                </a:solidFill>
              </a:rPr>
              <a:t>—</a:t>
            </a:r>
            <a:r>
              <a:rPr lang="en-US" sz="1200" i="1" dirty="0">
                <a:solidFill>
                  <a:srgbClr val="404040"/>
                </a:solidFill>
              </a:rPr>
              <a:t>Written by Edmund before his death </a:t>
            </a:r>
            <a:r>
              <a:rPr lang="en-US" sz="1200" i="1" dirty="0" smtClean="0">
                <a:solidFill>
                  <a:srgbClr val="404040"/>
                </a:solidFill>
              </a:rPr>
              <a:t/>
            </a:r>
            <a:br>
              <a:rPr lang="en-US" sz="1200" i="1" dirty="0" smtClean="0">
                <a:solidFill>
                  <a:srgbClr val="404040"/>
                </a:solidFill>
              </a:rPr>
            </a:br>
            <a:r>
              <a:rPr lang="en-US" sz="1200" dirty="0" smtClean="0">
                <a:solidFill>
                  <a:srgbClr val="404040"/>
                </a:solidFill>
              </a:rPr>
              <a:t/>
            </a:r>
            <a:br>
              <a:rPr lang="en-US" sz="1200" dirty="0" smtClean="0">
                <a:solidFill>
                  <a:srgbClr val="404040"/>
                </a:solidFill>
              </a:rPr>
            </a:br>
            <a:r>
              <a:rPr lang="en-US" b="1" dirty="0" smtClean="0">
                <a:solidFill>
                  <a:srgbClr val="404040"/>
                </a:solidFill>
              </a:rPr>
              <a:t>Goneril, 36</a:t>
            </a:r>
          </a:p>
          <a:p>
            <a:r>
              <a:rPr lang="en-US" sz="1200" dirty="0">
                <a:solidFill>
                  <a:srgbClr val="404040"/>
                </a:solidFill>
              </a:rPr>
              <a:t>My precious life has come to an end. My cleverness has failed me and I do not know how to get out of this predicament I led myself into. </a:t>
            </a:r>
          </a:p>
        </p:txBody>
      </p:sp>
      <p:sp>
        <p:nvSpPr>
          <p:cNvPr id="21511" name="Text Box 7"/>
          <p:cNvSpPr txBox="1">
            <a:spLocks noChangeArrowheads="1"/>
          </p:cNvSpPr>
          <p:nvPr/>
        </p:nvSpPr>
        <p:spPr bwMode="auto">
          <a:xfrm>
            <a:off x="6705600" y="3036888"/>
            <a:ext cx="2133600" cy="341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200" dirty="0">
                <a:solidFill>
                  <a:srgbClr val="404040"/>
                </a:solidFill>
              </a:rPr>
              <a:t>My father hates me, my sister is dead, my husband has found out about my strong desire for Edmund, and Edmund has always shown more interest in that stupid sister of mine. </a:t>
            </a:r>
            <a:endParaRPr lang="en-US" sz="1200" b="1" dirty="0">
              <a:solidFill>
                <a:srgbClr val="404040"/>
              </a:solidFill>
            </a:endParaRPr>
          </a:p>
          <a:p>
            <a:r>
              <a:rPr lang="en-US" sz="1200" dirty="0">
                <a:solidFill>
                  <a:srgbClr val="404040"/>
                </a:solidFill>
              </a:rPr>
              <a:t>I have no reason to keep on. My life was filled with good times. I received power from my father just a couple weeks ago. I was a strong, powerful woman in this man-driven world. There was something special about me that no one seemed to understand, except Edmund. Even my husband Albany did not approve of the deeds I </a:t>
            </a:r>
            <a:r>
              <a:rPr lang="en-US" sz="1200" dirty="0" smtClean="0">
                <a:solidFill>
                  <a:srgbClr val="404040"/>
                </a:solidFill>
              </a:rPr>
              <a:t>committed.</a:t>
            </a:r>
            <a:endParaRPr lang="en-US" sz="1200" dirty="0">
              <a:solidFill>
                <a:srgbClr val="404040"/>
              </a:solidFill>
            </a:endParaRPr>
          </a:p>
        </p:txBody>
      </p:sp>
      <p:pic>
        <p:nvPicPr>
          <p:cNvPr id="21512"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12" name="Picture 11" descr="AbbeyGonerilAndReganFromKingLear19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362200"/>
            <a:ext cx="3826594" cy="4343399"/>
          </a:xfrm>
          <a:prstGeom prst="rect">
            <a:avLst/>
          </a:prstGeom>
        </p:spPr>
      </p:pic>
    </p:spTree>
    <p:extLst>
      <p:ext uri="{BB962C8B-B14F-4D97-AF65-F5344CB8AC3E}">
        <p14:creationId xmlns:p14="http://schemas.microsoft.com/office/powerpoint/2010/main" val="1796959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4572000" y="2286000"/>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Obituaries</a:t>
            </a:r>
            <a:endParaRPr lang="en-US" sz="4600" b="1" dirty="0">
              <a:latin typeface="Baskerville Old Face"/>
              <a:cs typeface="Baskerville Old Face"/>
            </a:endParaRPr>
          </a:p>
        </p:txBody>
      </p:sp>
      <p:sp>
        <p:nvSpPr>
          <p:cNvPr id="21508"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p>
            <a:endParaRPr lang="en-US"/>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4648200" y="2971800"/>
            <a:ext cx="2133600" cy="350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rgbClr val="404040"/>
                </a:solidFill>
              </a:rPr>
              <a:t>Goneril, 36</a:t>
            </a:r>
          </a:p>
          <a:p>
            <a:r>
              <a:rPr lang="en-US" sz="1200" dirty="0" smtClean="0">
                <a:solidFill>
                  <a:srgbClr val="404040"/>
                </a:solidFill>
              </a:rPr>
              <a:t/>
            </a:r>
            <a:br>
              <a:rPr lang="en-US" sz="1200" dirty="0" smtClean="0">
                <a:solidFill>
                  <a:srgbClr val="404040"/>
                </a:solidFill>
              </a:rPr>
            </a:br>
            <a:r>
              <a:rPr lang="en-US" sz="1200" dirty="0">
                <a:solidFill>
                  <a:srgbClr val="404040"/>
                </a:solidFill>
              </a:rPr>
              <a:t>I can’t say I’m not proud of what I did, because I did it for the power. I hurt feelings, </a:t>
            </a:r>
            <a:r>
              <a:rPr lang="en-US" sz="1200" dirty="0" smtClean="0">
                <a:solidFill>
                  <a:srgbClr val="404040"/>
                </a:solidFill>
              </a:rPr>
              <a:t>ruined </a:t>
            </a:r>
            <a:r>
              <a:rPr lang="en-US" sz="1200" dirty="0">
                <a:solidFill>
                  <a:srgbClr val="404040"/>
                </a:solidFill>
              </a:rPr>
              <a:t>lives, and killed my sister. I am a heartless witch and yet I feel no remorse. I had a plan and I was ready to do anything to achieve my goal. That is a great characteristic, is it not? My life has come to an end and I cannot go on any longer. Goodbye cruel world. </a:t>
            </a:r>
            <a:r>
              <a:rPr lang="en-US" sz="1200" dirty="0" smtClean="0">
                <a:solidFill>
                  <a:srgbClr val="404040"/>
                </a:solidFill>
              </a:rPr>
              <a:t/>
            </a:r>
            <a:br>
              <a:rPr lang="en-US" sz="1200" dirty="0" smtClean="0">
                <a:solidFill>
                  <a:srgbClr val="404040"/>
                </a:solidFill>
              </a:rPr>
            </a:br>
            <a:r>
              <a:rPr lang="en-US" sz="1200" dirty="0" smtClean="0">
                <a:solidFill>
                  <a:srgbClr val="404040"/>
                </a:solidFill>
              </a:rPr>
              <a:t/>
            </a:r>
            <a:br>
              <a:rPr lang="en-US" sz="1200" dirty="0" smtClean="0">
                <a:solidFill>
                  <a:srgbClr val="404040"/>
                </a:solidFill>
              </a:rPr>
            </a:br>
            <a:r>
              <a:rPr lang="en-US" sz="1200" i="1" dirty="0" smtClean="0">
                <a:solidFill>
                  <a:srgbClr val="404040"/>
                </a:solidFill>
              </a:rPr>
              <a:t>—</a:t>
            </a:r>
            <a:r>
              <a:rPr lang="en-US" sz="1200" i="1" dirty="0">
                <a:solidFill>
                  <a:srgbClr val="404040"/>
                </a:solidFill>
              </a:rPr>
              <a:t>Written by Goneril herself before committing </a:t>
            </a:r>
            <a:r>
              <a:rPr lang="en-US" sz="1200" i="1" dirty="0" smtClean="0">
                <a:solidFill>
                  <a:srgbClr val="404040"/>
                </a:solidFill>
              </a:rPr>
              <a:t>suicide</a:t>
            </a:r>
            <a:endParaRPr lang="en-US" sz="1200" i="1" dirty="0">
              <a:solidFill>
                <a:srgbClr val="404040"/>
              </a:solidFill>
            </a:endParaRPr>
          </a:p>
          <a:p>
            <a:endParaRPr lang="en-US" sz="1200" dirty="0">
              <a:solidFill>
                <a:srgbClr val="404040"/>
              </a:solidFill>
            </a:endParaRPr>
          </a:p>
        </p:txBody>
      </p:sp>
      <p:pic>
        <p:nvPicPr>
          <p:cNvPr id="21512"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12" name="Picture 11" descr="AbbeyGonerilAndReganFromKingLear19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362200"/>
            <a:ext cx="3826594" cy="4343399"/>
          </a:xfrm>
          <a:prstGeom prst="rect">
            <a:avLst/>
          </a:prstGeom>
        </p:spPr>
      </p:pic>
    </p:spTree>
    <p:extLst>
      <p:ext uri="{BB962C8B-B14F-4D97-AF65-F5344CB8AC3E}">
        <p14:creationId xmlns:p14="http://schemas.microsoft.com/office/powerpoint/2010/main" val="3946402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609600" y="2309813"/>
            <a:ext cx="2637035"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600" b="1" dirty="0" smtClean="0">
                <a:solidFill>
                  <a:srgbClr val="4C4C4C"/>
                </a:solidFill>
                <a:latin typeface="Baskerville Old Face"/>
                <a:cs typeface="Baskerville Old Face"/>
              </a:rPr>
              <a:t>Obituaries</a:t>
            </a:r>
            <a:endParaRPr lang="en-US" sz="4600" b="1" dirty="0">
              <a:latin typeface="Baskerville Old Face"/>
              <a:cs typeface="Baskerville Old Face"/>
            </a:endParaRPr>
          </a:p>
        </p:txBody>
      </p:sp>
      <p:sp>
        <p:nvSpPr>
          <p:cNvPr id="21509"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GB">
              <a:latin typeface="Arial" charset="0"/>
            </a:endParaRPr>
          </a:p>
        </p:txBody>
      </p:sp>
      <p:sp>
        <p:nvSpPr>
          <p:cNvPr id="21510" name="Text Box 6"/>
          <p:cNvSpPr txBox="1">
            <a:spLocks noChangeArrowheads="1"/>
          </p:cNvSpPr>
          <p:nvPr/>
        </p:nvSpPr>
        <p:spPr bwMode="auto">
          <a:xfrm>
            <a:off x="3657600" y="2819400"/>
            <a:ext cx="2133600" cy="378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smtClean="0">
                <a:solidFill>
                  <a:srgbClr val="404040"/>
                </a:solidFill>
              </a:rPr>
              <a:t>Edmund, 35</a:t>
            </a:r>
            <a:endParaRPr lang="en-US" sz="1200" dirty="0">
              <a:solidFill>
                <a:srgbClr val="404040"/>
              </a:solidFill>
            </a:endParaRPr>
          </a:p>
          <a:p>
            <a:pPr>
              <a:spcBef>
                <a:spcPct val="50000"/>
              </a:spcBef>
            </a:pPr>
            <a:r>
              <a:rPr lang="en-US" sz="1200" dirty="0">
                <a:solidFill>
                  <a:srgbClr val="404040"/>
                </a:solidFill>
              </a:rPr>
              <a:t>Edmund died after a single combat with his half-brother, Edgar. Edmund unfortunately suffered from a troubled past, which led him to make some flawed decisions in his lifetime. His father, Earl of Gloucester, had Edmund out of wedlock. Edmund struggled with the negative connotations and conversations centered around this fact. He was a very ambitious and persuasive man, but was misguided and followed the wrong people and ended up being loyal to the cruel Duke of Cornwall instead of his brother and father. </a:t>
            </a:r>
            <a:endParaRPr lang="en-US" b="1" dirty="0">
              <a:solidFill>
                <a:srgbClr val="404040"/>
              </a:solidFill>
              <a:latin typeface="Arial" charset="0"/>
            </a:endParaRPr>
          </a:p>
        </p:txBody>
      </p:sp>
      <p:sp>
        <p:nvSpPr>
          <p:cNvPr id="21511" name="Text Box 7"/>
          <p:cNvSpPr txBox="1">
            <a:spLocks noChangeArrowheads="1"/>
          </p:cNvSpPr>
          <p:nvPr/>
        </p:nvSpPr>
        <p:spPr bwMode="auto">
          <a:xfrm>
            <a:off x="6172200" y="2971800"/>
            <a:ext cx="2133600" cy="258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200" dirty="0">
                <a:solidFill>
                  <a:schemeClr val="tx1">
                    <a:lumMod val="75000"/>
                    <a:lumOff val="25000"/>
                  </a:schemeClr>
                </a:solidFill>
              </a:rPr>
              <a:t>Edmund was a handsome man and had a way with the ladies, and was able to woo Goneril and Regan. In the last few moments of his life, Edmund had a change of heart and seemed to try to right at least one of his wrongs. He attempted to save the lives of King Lear and Cordelia, whom he had ordered to be executed. </a:t>
            </a:r>
            <a:endParaRPr lang="en-US" sz="1200" dirty="0" smtClean="0">
              <a:solidFill>
                <a:schemeClr val="tx1">
                  <a:lumMod val="75000"/>
                  <a:lumOff val="25000"/>
                </a:schemeClr>
              </a:solidFill>
            </a:endParaRPr>
          </a:p>
          <a:p>
            <a:pPr>
              <a:spcBef>
                <a:spcPct val="50000"/>
              </a:spcBef>
            </a:pPr>
            <a:r>
              <a:rPr lang="en-US" sz="1200" dirty="0" smtClean="0">
                <a:solidFill>
                  <a:schemeClr val="tx1">
                    <a:lumMod val="75000"/>
                    <a:lumOff val="25000"/>
                  </a:schemeClr>
                </a:solidFill>
              </a:rPr>
              <a:t>                    </a:t>
            </a:r>
            <a:br>
              <a:rPr lang="en-US" sz="1200" dirty="0" smtClean="0">
                <a:solidFill>
                  <a:schemeClr val="tx1">
                    <a:lumMod val="75000"/>
                    <a:lumOff val="25000"/>
                  </a:schemeClr>
                </a:solidFill>
              </a:rPr>
            </a:br>
            <a:r>
              <a:rPr lang="en-US" sz="1200" dirty="0" smtClean="0">
                <a:solidFill>
                  <a:schemeClr val="tx1">
                    <a:lumMod val="75000"/>
                    <a:lumOff val="25000"/>
                  </a:schemeClr>
                </a:solidFill>
              </a:rPr>
              <a:t>                    —Written by Albany</a:t>
            </a:r>
            <a:endParaRPr lang="en-US" sz="1200" dirty="0">
              <a:solidFill>
                <a:schemeClr val="tx1">
                  <a:lumMod val="75000"/>
                  <a:lumOff val="25000"/>
                </a:schemeClr>
              </a:solidFill>
            </a:endParaRPr>
          </a:p>
        </p:txBody>
      </p:sp>
      <p:sp>
        <p:nvSpPr>
          <p:cNvPr id="21514" name="Text Box 10"/>
          <p:cNvSpPr txBox="1">
            <a:spLocks noChangeArrowheads="1"/>
          </p:cNvSpPr>
          <p:nvPr/>
        </p:nvSpPr>
        <p:spPr bwMode="auto">
          <a:xfrm>
            <a:off x="2133600" y="762000"/>
            <a:ext cx="4787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5400" b="1" dirty="0">
                <a:solidFill>
                  <a:schemeClr val="tx1">
                    <a:lumMod val="85000"/>
                    <a:lumOff val="15000"/>
                  </a:schemeClr>
                </a:solidFill>
                <a:latin typeface="Old London"/>
                <a:cs typeface="Old London"/>
              </a:rPr>
              <a:t>The Olden Times</a:t>
            </a:r>
          </a:p>
        </p:txBody>
      </p:sp>
      <p:sp>
        <p:nvSpPr>
          <p:cNvPr id="21515" name="Text Box 11"/>
          <p:cNvSpPr txBox="1">
            <a:spLocks noChangeArrowheads="1"/>
          </p:cNvSpPr>
          <p:nvPr/>
        </p:nvSpPr>
        <p:spPr bwMode="auto">
          <a:xfrm>
            <a:off x="2819400" y="1905000"/>
            <a:ext cx="347040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smtClean="0">
                <a:solidFill>
                  <a:srgbClr val="4C4C4C"/>
                </a:solidFill>
                <a:latin typeface="Book Antiqua"/>
                <a:cs typeface="Book Antiqua"/>
              </a:rPr>
              <a:t>THE WORLD’S OLDEST NEWSPAPER</a:t>
            </a:r>
            <a:endParaRPr lang="en-US" sz="1400" b="1" dirty="0">
              <a:solidFill>
                <a:srgbClr val="4C4C4C"/>
              </a:solidFill>
              <a:latin typeface="Book Antiqua"/>
              <a:cs typeface="Book Antiqua"/>
            </a:endParaRPr>
          </a:p>
        </p:txBody>
      </p:sp>
      <p:sp>
        <p:nvSpPr>
          <p:cNvPr id="21516" name="Text Box 12"/>
          <p:cNvSpPr txBox="1">
            <a:spLocks noChangeArrowheads="1"/>
          </p:cNvSpPr>
          <p:nvPr/>
        </p:nvSpPr>
        <p:spPr bwMode="auto">
          <a:xfrm>
            <a:off x="7559675" y="1865313"/>
            <a:ext cx="94832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dirty="0">
                <a:solidFill>
                  <a:srgbClr val="4C4C4C"/>
                </a:solidFill>
              </a:rPr>
              <a:t>- Since </a:t>
            </a:r>
            <a:r>
              <a:rPr lang="en-US" sz="1200" b="1" dirty="0" smtClean="0">
                <a:solidFill>
                  <a:srgbClr val="4C4C4C"/>
                </a:solidFill>
              </a:rPr>
              <a:t>1403</a:t>
            </a:r>
            <a:endParaRPr lang="en-US" sz="1200" b="1" dirty="0">
              <a:solidFill>
                <a:srgbClr val="4C4C4C"/>
              </a:solidFill>
            </a:endParaRPr>
          </a:p>
        </p:txBody>
      </p:sp>
      <p:pic>
        <p:nvPicPr>
          <p:cNvPr id="2" name="Picture 1" descr="Picture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200400"/>
            <a:ext cx="2666999" cy="3395191"/>
          </a:xfrm>
          <a:prstGeom prst="rect">
            <a:avLst/>
          </a:prstGeom>
        </p:spPr>
      </p:pic>
    </p:spTree>
    <p:extLst>
      <p:ext uri="{BB962C8B-B14F-4D97-AF65-F5344CB8AC3E}">
        <p14:creationId xmlns:p14="http://schemas.microsoft.com/office/powerpoint/2010/main" val="5534368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C300005689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901F3D-1D91-4024-BDEF-D75218F7C6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TC300005689990</Template>
  <TotalTime>268</TotalTime>
  <Words>909</Words>
  <Application>Microsoft Macintosh PowerPoint</Application>
  <PresentationFormat>On-screen Show (4:3)</PresentationFormat>
  <Paragraphs>92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TC300005689990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Anna Truong</cp:lastModifiedBy>
  <cp:revision>72</cp:revision>
  <dcterms:modified xsi:type="dcterms:W3CDTF">2012-05-01T22:17:20Z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TC300005689990</vt:lpwstr>
  </property>
</Properties>
</file>